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86" r:id="rId9"/>
    <p:sldId id="265" r:id="rId10"/>
    <p:sldId id="266" r:id="rId11"/>
    <p:sldId id="262" r:id="rId12"/>
    <p:sldId id="267" r:id="rId13"/>
    <p:sldId id="263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7" r:id="rId31"/>
    <p:sldId id="288" r:id="rId32"/>
    <p:sldId id="316" r:id="rId33"/>
    <p:sldId id="317" r:id="rId34"/>
    <p:sldId id="289" r:id="rId35"/>
    <p:sldId id="290" r:id="rId36"/>
    <p:sldId id="292" r:id="rId37"/>
    <p:sldId id="291" r:id="rId38"/>
    <p:sldId id="293" r:id="rId39"/>
    <p:sldId id="294" r:id="rId40"/>
    <p:sldId id="296" r:id="rId41"/>
    <p:sldId id="295" r:id="rId42"/>
    <p:sldId id="297" r:id="rId43"/>
    <p:sldId id="298" r:id="rId44"/>
    <p:sldId id="300" r:id="rId45"/>
    <p:sldId id="318" r:id="rId46"/>
    <p:sldId id="299" r:id="rId47"/>
    <p:sldId id="302" r:id="rId48"/>
    <p:sldId id="305" r:id="rId49"/>
    <p:sldId id="319" r:id="rId50"/>
    <p:sldId id="307" r:id="rId51"/>
    <p:sldId id="306" r:id="rId52"/>
    <p:sldId id="308" r:id="rId53"/>
    <p:sldId id="309" r:id="rId54"/>
    <p:sldId id="310" r:id="rId55"/>
    <p:sldId id="311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12" r:id="rId65"/>
    <p:sldId id="313" r:id="rId66"/>
    <p:sldId id="315" r:id="rId67"/>
    <p:sldId id="314" r:id="rId6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01" autoAdjust="0"/>
  </p:normalViewPr>
  <p:slideViewPr>
    <p:cSldViewPr>
      <p:cViewPr>
        <p:scale>
          <a:sx n="70" d="100"/>
          <a:sy n="70" d="100"/>
        </p:scale>
        <p:origin x="-130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33AF893-DCBF-48EB-B097-FF40966978E7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6A0D8E8-E78E-4157-8CF8-CFB9C5FA62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8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EDD70-5906-40C8-8DBF-654EDFE1B713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12C60-1907-417A-86FC-9B45F6A085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5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Structured and Guided Practice is a phase of direct instruction where the teacher leads the student through practice</a:t>
            </a:r>
            <a:r>
              <a:rPr lang="en-US" baseline="0" dirty="0" smtClean="0"/>
              <a:t> of each step in order to reduce errors in the initial learning process.  Immediate feedback is critical.  If you get to the  I do stage and see there is more need for practice you return to we do activates.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12C60-1907-417A-86FC-9B45F6A085B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8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 smtClean="0"/>
              <a:t>**** We will all be doing the same file for the We Do activity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Structured Practice </a:t>
            </a:r>
            <a:r>
              <a:rPr lang="en-US" dirty="0" smtClean="0"/>
              <a:t>is a phase of direct instruction where the teacher leads the student through practice</a:t>
            </a:r>
            <a:r>
              <a:rPr lang="en-US" baseline="0" dirty="0" smtClean="0"/>
              <a:t> of each step in order to reduce errors in the initial learning process.  Immediate feedback is critical.  If you get to the I do stage and see there is more need for practice you return to we do activities.</a:t>
            </a:r>
            <a:endParaRPr lang="en-US" dirty="0" smtClean="0"/>
          </a:p>
          <a:p>
            <a:r>
              <a:rPr lang="en-US" u="sng" dirty="0" smtClean="0"/>
              <a:t>Guided Practice </a:t>
            </a:r>
            <a:r>
              <a:rPr lang="en-US" dirty="0" smtClean="0"/>
              <a:t>is when the teacher reduces the support and students begin to apply the steps independently, but the teacher monitors as they work </a:t>
            </a:r>
          </a:p>
          <a:p>
            <a:r>
              <a:rPr lang="en-US" dirty="0" smtClean="0"/>
              <a:t>Independently or in groups.  Visual tools can be used to remind students of the steps.</a:t>
            </a:r>
          </a:p>
          <a:p>
            <a:endParaRPr lang="en-US" dirty="0" smtClean="0"/>
          </a:p>
          <a:p>
            <a:r>
              <a:rPr lang="en-US" dirty="0" smtClean="0"/>
              <a:t>I think we will do a mix</a:t>
            </a:r>
            <a:r>
              <a:rPr lang="en-US" baseline="0" dirty="0" smtClean="0"/>
              <a:t> of the two.  Take ___ minutes to do step 1-3, then we will debrief before moving on to step 4 and 5</a:t>
            </a:r>
          </a:p>
          <a:p>
            <a:r>
              <a:rPr lang="en-US" baseline="0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12C60-1907-417A-86FC-9B45F6A085B0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4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when the student demonstrates knowledge of concept without teacher assistance.  Teacher may provide additional guided practice</a:t>
            </a:r>
            <a:r>
              <a:rPr lang="en-US" baseline="0" dirty="0" smtClean="0"/>
              <a:t> as needed.  Feedback is given but may be delayed.  Practice is to help build fluency of being able to do the skill.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we will provide guidance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12C60-1907-417A-86FC-9B45F6A085B0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3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0274AE5-0922-4177-9588-68F8D8E623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F9A64C-DDEB-47B0-9A0A-4FA68F3C3171}" type="datetimeFigureOut">
              <a:rPr lang="en-US" smtClean="0"/>
              <a:t>3/14/2014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Childhood ECO/IEP</a:t>
            </a:r>
            <a:br>
              <a:rPr lang="en-US" dirty="0" smtClean="0"/>
            </a:b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Idaho State Department of Education</a:t>
            </a:r>
          </a:p>
          <a:p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55" y="2286000"/>
            <a:ext cx="7563045" cy="22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914400" y="3680459"/>
            <a:ext cx="7162800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914400" y="3528059"/>
            <a:ext cx="7162800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14400" y="3801466"/>
            <a:ext cx="7162800" cy="762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955694" y="3377851"/>
            <a:ext cx="3962400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914400" y="3956907"/>
            <a:ext cx="6858000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914400" y="4114800"/>
            <a:ext cx="3352800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914400"/>
            <a:ext cx="700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Pulling out useful information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42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73459"/>
            <a:ext cx="4133850" cy="629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273459"/>
            <a:ext cx="4691061" cy="629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flipV="1">
            <a:off x="166689" y="4038600"/>
            <a:ext cx="4236241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flipV="1">
            <a:off x="171002" y="4168140"/>
            <a:ext cx="4236241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19599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7174"/>
            <a:ext cx="42672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4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7" y="1143000"/>
            <a:ext cx="7771101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3787" y="285747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sp>
        <p:nvSpPr>
          <p:cNvPr id="3" name="Down Arrow 2"/>
          <p:cNvSpPr/>
          <p:nvPr/>
        </p:nvSpPr>
        <p:spPr>
          <a:xfrm>
            <a:off x="5143500" y="2514600"/>
            <a:ext cx="381000" cy="3048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631106" y="3361331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631106" y="3628031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631106" y="3900487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641170" y="4800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6652222" y="5376773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6652222" y="5943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6641170" y="6400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6652222" y="5638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65086"/>
            <a:ext cx="830580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799" y="4572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Parent Information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43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8" y="1219200"/>
            <a:ext cx="825142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4883" y="342892"/>
            <a:ext cx="393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sp>
        <p:nvSpPr>
          <p:cNvPr id="4" name="Left Arrow 3"/>
          <p:cNvSpPr/>
          <p:nvPr/>
        </p:nvSpPr>
        <p:spPr>
          <a:xfrm>
            <a:off x="6781800" y="3276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781800" y="3657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781800" y="49149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668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151" y="552450"/>
            <a:ext cx="4000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753700" cy="51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>
            <a:off x="7170193" y="2249322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7170193" y="2897875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7170193" y="3198126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7170193" y="3912643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7170193" y="4574559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7170193" y="4876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7170193" y="5529618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7170193" y="6064155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81100"/>
            <a:ext cx="8096250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8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457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5651"/>
            <a:ext cx="8839200" cy="160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965245" cy="120248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162800" cy="4114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8:30 </a:t>
            </a:r>
            <a:r>
              <a:rPr lang="en-US" sz="1600" dirty="0"/>
              <a:t>- 9:00 a.m. Introductions, Agenda, Review of the Day, Questions</a:t>
            </a:r>
          </a:p>
          <a:p>
            <a:r>
              <a:rPr lang="en-US" sz="1600" dirty="0"/>
              <a:t>9:00  - 10:00 a.m.   I DO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Screening Material/Transition Material</a:t>
            </a:r>
          </a:p>
          <a:p>
            <a:pPr marL="0" indent="0">
              <a:buNone/>
            </a:pPr>
            <a:r>
              <a:rPr lang="en-US" sz="1600" dirty="0"/>
              <a:t>	Parent Material</a:t>
            </a:r>
          </a:p>
          <a:p>
            <a:pPr marL="0" indent="0">
              <a:buNone/>
            </a:pPr>
            <a:r>
              <a:rPr lang="en-US" sz="1600" dirty="0"/>
              <a:t>	Observation </a:t>
            </a:r>
            <a:r>
              <a:rPr lang="en-US" sz="1600" dirty="0" smtClean="0"/>
              <a:t>Material</a:t>
            </a:r>
          </a:p>
          <a:p>
            <a:pPr marL="0" indent="0">
              <a:buNone/>
            </a:pPr>
            <a:r>
              <a:rPr lang="en-US" sz="1600" dirty="0"/>
              <a:t>	Professional Assessments/Arena or Team </a:t>
            </a:r>
            <a:r>
              <a:rPr lang="en-US" sz="1600" dirty="0" smtClean="0"/>
              <a:t>Assessment	</a:t>
            </a:r>
          </a:p>
          <a:p>
            <a:pPr marL="0" indent="0">
              <a:buNone/>
            </a:pPr>
            <a:r>
              <a:rPr lang="en-US" sz="1600" dirty="0" smtClean="0"/>
              <a:t>                        Anchor </a:t>
            </a:r>
            <a:r>
              <a:rPr lang="en-US" sz="1600" dirty="0"/>
              <a:t>Assessment</a:t>
            </a:r>
          </a:p>
          <a:p>
            <a:pPr marL="0" indent="0">
              <a:buNone/>
            </a:pPr>
            <a:r>
              <a:rPr lang="en-US" sz="1600" dirty="0" smtClean="0"/>
              <a:t>                        Eligibility Report</a:t>
            </a:r>
          </a:p>
          <a:p>
            <a:pPr marL="0" indent="0">
              <a:buNone/>
            </a:pPr>
            <a:r>
              <a:rPr lang="en-US" sz="1600" dirty="0" smtClean="0"/>
              <a:t>        	    Early </a:t>
            </a:r>
            <a:r>
              <a:rPr lang="en-US" sz="1600" dirty="0"/>
              <a:t>Childhood IEP 3 Outcome </a:t>
            </a:r>
            <a:r>
              <a:rPr lang="en-US" sz="1600" dirty="0" smtClean="0"/>
              <a:t>Areas: PLOPs  </a:t>
            </a:r>
            <a:r>
              <a:rPr lang="en-US" sz="1600" dirty="0"/>
              <a:t>and </a:t>
            </a:r>
            <a:r>
              <a:rPr lang="en-US" sz="1600" dirty="0" smtClean="0"/>
              <a:t>Annual Goals</a:t>
            </a:r>
            <a:endParaRPr lang="en-US" sz="1600" dirty="0"/>
          </a:p>
          <a:p>
            <a:r>
              <a:rPr lang="en-US" sz="1600" dirty="0"/>
              <a:t>10:00 – 10:15 a.m. Break</a:t>
            </a:r>
          </a:p>
          <a:p>
            <a:r>
              <a:rPr lang="en-US" sz="1600" dirty="0"/>
              <a:t>10:15 – Noon  We DO </a:t>
            </a:r>
          </a:p>
          <a:p>
            <a:pPr marL="114300" indent="0">
              <a:buNone/>
            </a:pPr>
            <a:r>
              <a:rPr lang="en-US" sz="1600" dirty="0"/>
              <a:t>	Packet with </a:t>
            </a:r>
            <a:r>
              <a:rPr lang="en-US" sz="1600" dirty="0" smtClean="0"/>
              <a:t>Student Information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/>
              <a:t>	Blank Early Childhood Form</a:t>
            </a:r>
          </a:p>
          <a:p>
            <a:r>
              <a:rPr lang="en-US" sz="1600" dirty="0"/>
              <a:t>Noon – 1:30 p.m.  Lunch</a:t>
            </a:r>
          </a:p>
          <a:p>
            <a:r>
              <a:rPr lang="en-US" sz="1600" dirty="0"/>
              <a:t>1:30 – </a:t>
            </a:r>
            <a:r>
              <a:rPr lang="en-US" sz="1600" dirty="0" smtClean="0"/>
              <a:t>4:00 </a:t>
            </a:r>
            <a:r>
              <a:rPr lang="en-US" sz="1600" dirty="0"/>
              <a:t>p.m.  You Do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Packet </a:t>
            </a:r>
            <a:r>
              <a:rPr lang="en-US" sz="1600" dirty="0"/>
              <a:t>with Student Information</a:t>
            </a:r>
          </a:p>
          <a:p>
            <a:pPr marL="114300" indent="0">
              <a:buNone/>
            </a:pPr>
            <a:r>
              <a:rPr lang="en-US" sz="1600" dirty="0"/>
              <a:t>	Blank Early Childhood </a:t>
            </a:r>
            <a:r>
              <a:rPr lang="en-US" sz="1600" dirty="0" smtClean="0"/>
              <a:t>Form</a:t>
            </a:r>
            <a:endParaRPr lang="en-US" sz="1600" dirty="0"/>
          </a:p>
          <a:p>
            <a:r>
              <a:rPr lang="en-US" sz="1600" dirty="0" smtClean="0"/>
              <a:t>4:00 – 4:30 p.m</a:t>
            </a:r>
            <a:r>
              <a:rPr lang="en-US" sz="1600" dirty="0"/>
              <a:t>.  Report </a:t>
            </a:r>
            <a:r>
              <a:rPr lang="en-US" sz="1600" dirty="0" smtClean="0"/>
              <a:t>out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30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Teacher Observational/Student Information</a:t>
            </a:r>
            <a:endParaRPr lang="en-US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2057400"/>
            <a:ext cx="57626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3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526"/>
            <a:ext cx="77152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6" y="304800"/>
            <a:ext cx="7940824" cy="615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4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326"/>
            <a:ext cx="80486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4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276226"/>
            <a:ext cx="817245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9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09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399"/>
            <a:ext cx="88773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>
            <a:off x="5410200" y="3505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410200" y="4172873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410200" y="4319232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38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677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486400" y="2209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486400" y="2667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486400" y="3200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486400" y="3688592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5486400" y="3978535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5486400" y="4419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5486400" y="5257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5486400" y="5562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09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28800"/>
            <a:ext cx="90487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486400" y="5486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5486400" y="5029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5486400" y="4648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486400" y="4267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5486400" y="390525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5486400" y="3429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5486400" y="3048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5486400" y="2590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22978"/>
            <a:ext cx="8458199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9055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Anchor Assessment  Teaching Strategies Gold</a:t>
            </a:r>
            <a:endParaRPr lang="en-US" sz="4000" dirty="0"/>
          </a:p>
        </p:txBody>
      </p:sp>
      <p:sp>
        <p:nvSpPr>
          <p:cNvPr id="4" name="Up Arrow Callout 3"/>
          <p:cNvSpPr/>
          <p:nvPr/>
        </p:nvSpPr>
        <p:spPr>
          <a:xfrm>
            <a:off x="3257550" y="4938440"/>
            <a:ext cx="1219200" cy="1619786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Yellow</a:t>
            </a:r>
          </a:p>
          <a:p>
            <a:pPr algn="ctr"/>
            <a:r>
              <a:rPr lang="en-US" dirty="0" smtClean="0"/>
              <a:t>2-3 years of age</a:t>
            </a:r>
            <a:endParaRPr lang="en-US" dirty="0"/>
          </a:p>
        </p:txBody>
      </p:sp>
      <p:sp>
        <p:nvSpPr>
          <p:cNvPr id="6" name="Up Arrow Callout 5"/>
          <p:cNvSpPr/>
          <p:nvPr/>
        </p:nvSpPr>
        <p:spPr>
          <a:xfrm>
            <a:off x="914399" y="4704814"/>
            <a:ext cx="1066800" cy="1810286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</a:p>
          <a:p>
            <a:pPr algn="ctr"/>
            <a:r>
              <a:rPr lang="en-US" dirty="0" smtClean="0"/>
              <a:t>Birth to 1 yeas of age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4591050" y="4938711"/>
            <a:ext cx="1066800" cy="1466850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 Pre-K</a:t>
            </a:r>
          </a:p>
          <a:p>
            <a:pPr algn="ctr"/>
            <a:r>
              <a:rPr lang="en-US" dirty="0"/>
              <a:t>3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5714999" y="5086350"/>
            <a:ext cx="1200149" cy="1428750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</a:t>
            </a:r>
          </a:p>
          <a:p>
            <a:pPr algn="ctr"/>
            <a:r>
              <a:rPr lang="en-US" dirty="0" smtClean="0"/>
              <a:t>Pre-K</a:t>
            </a:r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9" name="Up Arrow Callout 8"/>
          <p:cNvSpPr/>
          <p:nvPr/>
        </p:nvSpPr>
        <p:spPr>
          <a:xfrm>
            <a:off x="6991349" y="5219700"/>
            <a:ext cx="1524000" cy="1447800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Purple - Kindergarten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2047876" y="4819378"/>
            <a:ext cx="1085845" cy="1848121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Orange</a:t>
            </a:r>
          </a:p>
          <a:p>
            <a:pPr algn="ctr"/>
            <a:r>
              <a:rPr lang="en-US" dirty="0" smtClean="0"/>
              <a:t>1-2 yeas of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22978"/>
            <a:ext cx="8458199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p Arrow Callout 2"/>
          <p:cNvSpPr/>
          <p:nvPr/>
        </p:nvSpPr>
        <p:spPr>
          <a:xfrm>
            <a:off x="3581400" y="5181600"/>
            <a:ext cx="1219200" cy="1371600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Response</a:t>
            </a:r>
          </a:p>
          <a:p>
            <a:pPr algn="ctr"/>
            <a:r>
              <a:rPr lang="en-US" dirty="0" smtClean="0"/>
              <a:t>AA</a:t>
            </a:r>
            <a:endParaRPr lang="en-US" dirty="0"/>
          </a:p>
        </p:txBody>
      </p:sp>
      <p:sp>
        <p:nvSpPr>
          <p:cNvPr id="4" name="Up Arrow Callout 3"/>
          <p:cNvSpPr/>
          <p:nvPr/>
        </p:nvSpPr>
        <p:spPr>
          <a:xfrm>
            <a:off x="1752600" y="5181600"/>
            <a:ext cx="1143000" cy="1371600"/>
          </a:xfrm>
          <a:prstGeom prst="up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Teacher Response IF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2500" y="661916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Parent and Teacher Responses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54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information needed to complete the New Early Childhood IEP</a:t>
            </a:r>
          </a:p>
          <a:p>
            <a:r>
              <a:rPr lang="en-US" dirty="0" smtClean="0"/>
              <a:t>Practice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7819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Teaching Strategies Summary from Teacher and Parent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37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09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484"/>
            <a:ext cx="90011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429000" y="6019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429000" y="5562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3429000" y="5334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429000" y="4495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3429000" y="4194696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417627" y="3810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406254" y="3624902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3406254" y="3429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3429000" y="3124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09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1475475"/>
            <a:ext cx="72294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434687" y="6172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440374" y="5867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421039" y="5562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3440374" y="5334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429000" y="4648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3440374" y="4267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421039" y="3657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421039" y="1905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3429000" y="2286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3421039" y="2590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413078" y="2895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3413078" y="340995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24400" y="4969723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Additional Data was reported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30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09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" y="1492250"/>
            <a:ext cx="89725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434687" y="6096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434687" y="5867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3434687" y="5562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3467669" y="5105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434687" y="4572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3434687" y="4267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434687" y="3810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434687" y="3352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3434687" y="3048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3434687" y="2819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3440374" y="2590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>
            <a:off x="3429000" y="2057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3440374" y="2352533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2174"/>
            <a:ext cx="5186363" cy="571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8381" y="304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Eligibility Report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2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28600"/>
            <a:ext cx="5610225" cy="651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rved Right Arrow 1"/>
          <p:cNvSpPr/>
          <p:nvPr/>
        </p:nvSpPr>
        <p:spPr>
          <a:xfrm>
            <a:off x="762000" y="5334000"/>
            <a:ext cx="838200" cy="1410335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1463"/>
            <a:ext cx="5738813" cy="654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Right Arrow 3"/>
          <p:cNvSpPr/>
          <p:nvPr/>
        </p:nvSpPr>
        <p:spPr>
          <a:xfrm>
            <a:off x="1066800" y="3124200"/>
            <a:ext cx="514350" cy="990600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1219201" y="4476750"/>
            <a:ext cx="361950" cy="457201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1219201" y="2209800"/>
            <a:ext cx="380999" cy="533401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1219200" y="5248275"/>
            <a:ext cx="361950" cy="390526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1762"/>
            <a:ext cx="5970024" cy="57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1199"/>
            <a:ext cx="5791200" cy="59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Right Arrow 3"/>
          <p:cNvSpPr/>
          <p:nvPr/>
        </p:nvSpPr>
        <p:spPr>
          <a:xfrm>
            <a:off x="838200" y="5486400"/>
            <a:ext cx="376237" cy="457201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838201" y="6096000"/>
            <a:ext cx="381000" cy="457201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6225"/>
            <a:ext cx="5605463" cy="652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1219200" y="381000"/>
            <a:ext cx="361951" cy="666751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295401" y="1600201"/>
            <a:ext cx="381000" cy="533400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5263"/>
            <a:ext cx="5348288" cy="663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1295400" y="2362200"/>
            <a:ext cx="516148" cy="1371600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and </a:t>
            </a:r>
            <a:r>
              <a:rPr lang="en-US" dirty="0"/>
              <a:t>S</a:t>
            </a:r>
            <a:r>
              <a:rPr lang="en-US" dirty="0" smtClean="0"/>
              <a:t>ummarizing 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119257"/>
            <a:ext cx="6440245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Utilize all sources of current evidence (observation, interview, formal and informal assessments) and across time (pre-referral, transition, screening, evaluation).</a:t>
            </a:r>
          </a:p>
          <a:p>
            <a:r>
              <a:rPr lang="en-US" dirty="0" smtClean="0"/>
              <a:t>Identify meaningful and useful behaviors and skills that show how child functions related to the outcome.</a:t>
            </a:r>
          </a:p>
          <a:p>
            <a:r>
              <a:rPr lang="en-US" dirty="0" smtClean="0"/>
              <a:t>Focus on priority strengths and needs/concerns related to each outcome for the individual child.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6" y="20548"/>
            <a:ext cx="5592764" cy="676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1206290" y="3200400"/>
            <a:ext cx="381000" cy="533400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970"/>
            <a:ext cx="5457825" cy="652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1143000" y="3124200"/>
            <a:ext cx="500334" cy="1219200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295401" y="4800600"/>
            <a:ext cx="381000" cy="609600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3222"/>
            <a:ext cx="5772150" cy="670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86" y="838200"/>
            <a:ext cx="56197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2654"/>
            <a:ext cx="5791200" cy="663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rved Right Arrow 3"/>
          <p:cNvSpPr/>
          <p:nvPr/>
        </p:nvSpPr>
        <p:spPr>
          <a:xfrm>
            <a:off x="914400" y="1371599"/>
            <a:ext cx="741444" cy="2057399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1143000" y="4876800"/>
            <a:ext cx="457200" cy="914400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1143000" y="6019800"/>
            <a:ext cx="457200" cy="620973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7" y="1066800"/>
            <a:ext cx="670065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323552" y="1676400"/>
            <a:ext cx="500334" cy="1752600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402027" y="3581400"/>
            <a:ext cx="500334" cy="1600200"/>
          </a:xfrm>
          <a:prstGeom prst="curved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0063"/>
            <a:ext cx="5962650" cy="632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flipV="1">
            <a:off x="1447800" y="1394459"/>
            <a:ext cx="4236241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V="1">
            <a:off x="1447801" y="2486848"/>
            <a:ext cx="3124200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flipV="1">
            <a:off x="3657601" y="3124199"/>
            <a:ext cx="3505200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flipV="1">
            <a:off x="1447801" y="3276599"/>
            <a:ext cx="5715000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flipV="1">
            <a:off x="1453552" y="4190999"/>
            <a:ext cx="5480648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flipV="1">
            <a:off x="5837039" y="4039889"/>
            <a:ext cx="1097161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flipV="1">
            <a:off x="3708593" y="4856237"/>
            <a:ext cx="3225607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flipV="1">
            <a:off x="1447799" y="4975858"/>
            <a:ext cx="1752602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V="1">
            <a:off x="3352801" y="5486399"/>
            <a:ext cx="3505200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V="1">
            <a:off x="1453552" y="5664386"/>
            <a:ext cx="5023448" cy="45719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3949" y="342891"/>
            <a:ext cx="393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9" y="1160421"/>
            <a:ext cx="8286750" cy="542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8188229" y="3028097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8188229" y="3505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8188229" y="3796926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8188229" y="4267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8188229" y="4724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8188229" y="5181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8188229" y="5867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83" y="342892"/>
            <a:ext cx="393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3" y="1173889"/>
            <a:ext cx="81343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8132963" y="1600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8132963" y="1828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8132963" y="2514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8132963" y="2819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8132963" y="3429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8132963" y="4495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8132963" y="55626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8132963" y="6172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4883" y="342892"/>
            <a:ext cx="393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Summary</a:t>
            </a:r>
            <a:endParaRPr lang="en-US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7" y="1147912"/>
            <a:ext cx="8131742" cy="550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>
            <a:off x="8131659" y="2362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8137346" y="3429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8137346" y="3900681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8106638" y="4343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8131659" y="49530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8131659" y="52578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8106638" y="58674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8106638" y="6172200"/>
            <a:ext cx="533400" cy="11430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and Summarizing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6"/>
            <a:ext cx="6516445" cy="3824343"/>
          </a:xfrm>
        </p:spPr>
        <p:txBody>
          <a:bodyPr>
            <a:normAutofit/>
          </a:bodyPr>
          <a:lstStyle/>
          <a:p>
            <a:r>
              <a:rPr lang="en-US" dirty="0"/>
              <a:t>Refer to resource documents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Child development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ontent </a:t>
            </a:r>
            <a:r>
              <a:rPr lang="en-US" dirty="0"/>
              <a:t>covered in each </a:t>
            </a:r>
            <a:r>
              <a:rPr lang="en-US" dirty="0" smtClean="0"/>
              <a:t>outcome.</a:t>
            </a:r>
            <a:endParaRPr lang="en-US" dirty="0"/>
          </a:p>
          <a:p>
            <a:r>
              <a:rPr lang="en-US" dirty="0"/>
              <a:t>Keep a focus on what most children do with regard to the specific outcome</a:t>
            </a:r>
            <a:r>
              <a:rPr lang="en-US" dirty="0" smtClean="0"/>
              <a:t>.</a:t>
            </a:r>
          </a:p>
          <a:p>
            <a:r>
              <a:rPr lang="en-US" dirty="0"/>
              <a:t>Focus on concrete, discrete, </a:t>
            </a:r>
            <a:r>
              <a:rPr lang="en-US" dirty="0" smtClean="0"/>
              <a:t>and objective </a:t>
            </a:r>
            <a:r>
              <a:rPr lang="en-US" dirty="0"/>
              <a:t>descriptions of the skill or behavior</a:t>
            </a:r>
            <a:r>
              <a:rPr lang="en-US" dirty="0" smtClean="0"/>
              <a:t>.</a:t>
            </a:r>
          </a:p>
          <a:p>
            <a:r>
              <a:rPr lang="en-US" dirty="0"/>
              <a:t>Avoid statements that are subjective, non- skill </a:t>
            </a:r>
            <a:r>
              <a:rPr lang="en-US" dirty="0" smtClean="0"/>
              <a:t>specific</a:t>
            </a:r>
            <a:r>
              <a:rPr lang="en-US" dirty="0"/>
              <a:t> </a:t>
            </a:r>
            <a:r>
              <a:rPr lang="en-US" dirty="0" smtClean="0"/>
              <a:t>and vague (“</a:t>
            </a:r>
            <a:r>
              <a:rPr lang="en-US" dirty="0"/>
              <a:t>loves</a:t>
            </a:r>
            <a:r>
              <a:rPr lang="en-US" dirty="0" smtClean="0"/>
              <a:t>”, </a:t>
            </a:r>
            <a:r>
              <a:rPr lang="en-US" dirty="0"/>
              <a:t>“enjoys”, “good language skills”, “appears to</a:t>
            </a:r>
            <a:r>
              <a:rPr lang="en-US" dirty="0" smtClean="0"/>
              <a:t>”).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38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141764" cy="570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282" y="304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Accumulation of the Complete Summary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64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1" y="828674"/>
            <a:ext cx="7999657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4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8" y="833438"/>
            <a:ext cx="8018162" cy="571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8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5812"/>
            <a:ext cx="8128377" cy="584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3913"/>
            <a:ext cx="8043863" cy="578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6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124333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02" y="100084"/>
            <a:ext cx="55458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057400"/>
            <a:ext cx="1828800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Pre-referral information, Child Outcomes Parent Interview, and Eligibility report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604" y="3657600"/>
            <a:ext cx="1752600" cy="14465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Pre-referral information, teacher observation, parent interview, anchor assessment, eligibility,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004204" y="2057400"/>
            <a:ext cx="434196" cy="990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25050" y="3613124"/>
            <a:ext cx="413350" cy="1600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64" y="158304"/>
            <a:ext cx="5710238" cy="669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189" y="2286000"/>
            <a:ext cx="1447800" cy="7386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Baseline from observation and parent input</a:t>
            </a:r>
            <a:endParaRPr lang="en-US" sz="1400" dirty="0"/>
          </a:p>
        </p:txBody>
      </p:sp>
      <p:sp>
        <p:nvSpPr>
          <p:cNvPr id="3" name="Right Arrow 2"/>
          <p:cNvSpPr/>
          <p:nvPr/>
        </p:nvSpPr>
        <p:spPr>
          <a:xfrm>
            <a:off x="1835989" y="2198132"/>
            <a:ext cx="373811" cy="914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536125"/>
            <a:ext cx="1447800" cy="30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eGuidelines</a:t>
            </a:r>
            <a:endParaRPr lang="en-US" sz="1400" dirty="0"/>
          </a:p>
        </p:txBody>
      </p:sp>
      <p:sp>
        <p:nvSpPr>
          <p:cNvPr id="7" name="Right Arrow 6"/>
          <p:cNvSpPr/>
          <p:nvPr/>
        </p:nvSpPr>
        <p:spPr>
          <a:xfrm>
            <a:off x="1563299" y="3347496"/>
            <a:ext cx="368041" cy="6974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399" y="4495800"/>
            <a:ext cx="1518903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Goal that matches baseline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>
            <a:off x="1681944" y="4458444"/>
            <a:ext cx="370520" cy="5979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60" y="124577"/>
            <a:ext cx="5310543" cy="656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91422"/>
            <a:ext cx="1828800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Pre-referral information, Child Outcomes Parent Interview, and Eligibility report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004204" y="1562100"/>
            <a:ext cx="434196" cy="990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604" y="3657600"/>
            <a:ext cx="1752600" cy="14465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Pre-referral information, teacher observation, parent interview, anchor assessment, eligibility,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25050" y="3613124"/>
            <a:ext cx="565750" cy="1600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56866"/>
            <a:ext cx="5707464" cy="666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189" y="2501443"/>
            <a:ext cx="1447800" cy="30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Baseline </a:t>
            </a:r>
            <a:endParaRPr lang="en-US" sz="1400" dirty="0"/>
          </a:p>
        </p:txBody>
      </p:sp>
      <p:sp>
        <p:nvSpPr>
          <p:cNvPr id="4" name="Right Arrow 3"/>
          <p:cNvSpPr/>
          <p:nvPr/>
        </p:nvSpPr>
        <p:spPr>
          <a:xfrm>
            <a:off x="1835988" y="2349787"/>
            <a:ext cx="297611" cy="6110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1447800" cy="30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 </a:t>
            </a:r>
            <a:r>
              <a:rPr lang="en-US" sz="1400" dirty="0" err="1" smtClean="0"/>
              <a:t>eGuideline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>
            <a:off x="1676400" y="3582144"/>
            <a:ext cx="457199" cy="6110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558352"/>
            <a:ext cx="1447800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 Goal aligned to baseline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1563897" y="4426304"/>
            <a:ext cx="420896" cy="787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Collecting and Summarizing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6"/>
            <a:ext cx="6516445" cy="3824343"/>
          </a:xfrm>
        </p:spPr>
        <p:txBody>
          <a:bodyPr>
            <a:normAutofit/>
          </a:bodyPr>
          <a:lstStyle/>
          <a:p>
            <a:pPr marL="400050" indent="-342900"/>
            <a:r>
              <a:rPr lang="en-US" dirty="0" smtClean="0"/>
              <a:t>Consider level </a:t>
            </a:r>
            <a:r>
              <a:rPr lang="en-US" dirty="0"/>
              <a:t>of consistency and independence with which </a:t>
            </a:r>
            <a:r>
              <a:rPr lang="en-US" dirty="0" smtClean="0"/>
              <a:t>child </a:t>
            </a:r>
            <a:r>
              <a:rPr lang="en-US" dirty="0"/>
              <a:t>demonstrates </a:t>
            </a:r>
            <a:r>
              <a:rPr lang="en-US" dirty="0" smtClean="0"/>
              <a:t>all </a:t>
            </a:r>
            <a:r>
              <a:rPr lang="en-US" dirty="0"/>
              <a:t>elements of </a:t>
            </a:r>
            <a:r>
              <a:rPr lang="en-US" dirty="0" smtClean="0"/>
              <a:t>skill.</a:t>
            </a:r>
          </a:p>
          <a:p>
            <a:pPr marL="400050" indent="-342900"/>
            <a:r>
              <a:rPr lang="en-US" dirty="0" smtClean="0"/>
              <a:t>Words like </a:t>
            </a:r>
            <a:r>
              <a:rPr lang="en-US" dirty="0"/>
              <a:t>“usually” and “sometimes” </a:t>
            </a:r>
            <a:r>
              <a:rPr lang="en-US" dirty="0" smtClean="0"/>
              <a:t>infer  child does not use skill </a:t>
            </a:r>
            <a:r>
              <a:rPr lang="en-US" dirty="0"/>
              <a:t>across all settings and </a:t>
            </a:r>
            <a:r>
              <a:rPr lang="en-US" dirty="0" smtClean="0"/>
              <a:t>situation or  skill is not fully mastered.</a:t>
            </a:r>
          </a:p>
          <a:p>
            <a:pPr marL="400050" indent="-342900"/>
            <a:r>
              <a:rPr lang="en-US" dirty="0" smtClean="0"/>
              <a:t>Remember, </a:t>
            </a:r>
          </a:p>
          <a:p>
            <a:pPr marL="765810" lvl="1" indent="-342900"/>
            <a:r>
              <a:rPr lang="en-US" dirty="0" smtClean="0"/>
              <a:t>identify priority functional skills </a:t>
            </a:r>
          </a:p>
          <a:p>
            <a:pPr marL="765810" lvl="1" indent="-342900"/>
            <a:r>
              <a:rPr lang="en-US" dirty="0" smtClean="0"/>
              <a:t>enable involvement and progress in general education </a:t>
            </a:r>
            <a:endParaRPr lang="en-US" dirty="0"/>
          </a:p>
          <a:p>
            <a:pPr marL="40005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26" y="228600"/>
            <a:ext cx="5132971" cy="654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189" y="762000"/>
            <a:ext cx="1447800" cy="30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 Baseline </a:t>
            </a:r>
            <a:endParaRPr lang="en-US" sz="1400" dirty="0"/>
          </a:p>
        </p:txBody>
      </p:sp>
      <p:sp>
        <p:nvSpPr>
          <p:cNvPr id="5" name="Right Arrow 4"/>
          <p:cNvSpPr/>
          <p:nvPr/>
        </p:nvSpPr>
        <p:spPr>
          <a:xfrm>
            <a:off x="1848315" y="610344"/>
            <a:ext cx="297611" cy="6110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4176" y="1676400"/>
            <a:ext cx="1447800" cy="30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 </a:t>
            </a:r>
            <a:r>
              <a:rPr lang="en-US" sz="1400" dirty="0" err="1" smtClean="0"/>
              <a:t>eGuidelines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ight Arrow 6"/>
          <p:cNvSpPr/>
          <p:nvPr/>
        </p:nvSpPr>
        <p:spPr>
          <a:xfrm>
            <a:off x="1835989" y="1524744"/>
            <a:ext cx="297611" cy="6110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1447800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  Goal aligned to baseline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>
            <a:off x="1600200" y="2230152"/>
            <a:ext cx="424307" cy="787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409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41" y="65786"/>
            <a:ext cx="5343525" cy="679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540013" y="2915952"/>
            <a:ext cx="457107" cy="787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213" y="3048000"/>
            <a:ext cx="1447800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  Goal aligned to baseline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8189" y="762000"/>
            <a:ext cx="1447800" cy="30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  Baseline 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>
            <a:off x="1848315" y="610344"/>
            <a:ext cx="297611" cy="6110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176" y="2286000"/>
            <a:ext cx="1447800" cy="30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 </a:t>
            </a:r>
            <a:r>
              <a:rPr lang="en-US" sz="1400" dirty="0" err="1" smtClean="0"/>
              <a:t>eGuidelines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1765018" y="2134344"/>
            <a:ext cx="297611" cy="61108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271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52400"/>
            <a:ext cx="5877135" cy="648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91422"/>
            <a:ext cx="1828800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Pre-referral information, Child Outcomes Parent Interview, and Eligibility report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004204" y="1562100"/>
            <a:ext cx="357996" cy="990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604" y="3657600"/>
            <a:ext cx="1752600" cy="14465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Pre-referral information, teacher observation, parent interview, anchor assessment, eligibility,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025050" y="3613124"/>
            <a:ext cx="565750" cy="1600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9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8858"/>
            <a:ext cx="5529262" cy="638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189" y="2286000"/>
            <a:ext cx="1447800" cy="7386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Baseline from observation and OT evaluation</a:t>
            </a:r>
            <a:endParaRPr lang="en-US" sz="1400" dirty="0"/>
          </a:p>
        </p:txBody>
      </p:sp>
      <p:sp>
        <p:nvSpPr>
          <p:cNvPr id="4" name="Right Arrow 3"/>
          <p:cNvSpPr/>
          <p:nvPr/>
        </p:nvSpPr>
        <p:spPr>
          <a:xfrm>
            <a:off x="1874808" y="2160032"/>
            <a:ext cx="258792" cy="990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473307"/>
            <a:ext cx="1447800" cy="30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eGuidelines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>
            <a:off x="1687631" y="3278461"/>
            <a:ext cx="445969" cy="6974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637" y="4114800"/>
            <a:ext cx="1518903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Goal that matches baseline</a:t>
            </a:r>
            <a:endParaRPr lang="en-US" sz="1400" dirty="0"/>
          </a:p>
        </p:txBody>
      </p:sp>
      <p:sp>
        <p:nvSpPr>
          <p:cNvPr id="8" name="Right Arrow 7"/>
          <p:cNvSpPr/>
          <p:nvPr/>
        </p:nvSpPr>
        <p:spPr>
          <a:xfrm>
            <a:off x="1859121" y="3998675"/>
            <a:ext cx="426879" cy="787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94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 Do – Example</a:t>
            </a:r>
          </a:p>
          <a:p>
            <a:r>
              <a:rPr lang="en-US" sz="4000" dirty="0" smtClean="0"/>
              <a:t>	What do you have available?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46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Pre-referral and/or Screening information</a:t>
            </a:r>
          </a:p>
          <a:p>
            <a:r>
              <a:rPr lang="en-US" sz="2800" dirty="0" smtClean="0"/>
              <a:t>	Infant Toddler Program assessments, case 	notes, etc.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Parent Interview/Questionnaires</a:t>
            </a:r>
          </a:p>
          <a:p>
            <a:r>
              <a:rPr lang="en-US" sz="2800" dirty="0" smtClean="0"/>
              <a:t>	Teacher Observation and student 	information </a:t>
            </a:r>
          </a:p>
          <a:p>
            <a:r>
              <a:rPr lang="en-US" sz="2800" dirty="0" smtClean="0"/>
              <a:t>	Anchor Assessment</a:t>
            </a:r>
          </a:p>
          <a:p>
            <a:r>
              <a:rPr lang="en-US" sz="2800" dirty="0" smtClean="0"/>
              <a:t>	Eligibility Assessments/Report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50794" y="5049672"/>
            <a:ext cx="609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50794" y="2548719"/>
            <a:ext cx="609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50794" y="5486400"/>
            <a:ext cx="609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50794" y="3810000"/>
            <a:ext cx="609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50794" y="4233253"/>
            <a:ext cx="609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50794" y="2931993"/>
            <a:ext cx="609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" y="2209800"/>
            <a:ext cx="839818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2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“We Do” – Structured or Guided Practice Activity </a:t>
            </a:r>
          </a:p>
          <a:p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1</a:t>
            </a:r>
            <a:r>
              <a:rPr lang="en-US" sz="2800" dirty="0" smtClean="0"/>
              <a:t>: Review all available sources of data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2</a:t>
            </a:r>
            <a:r>
              <a:rPr lang="en-US" sz="2800" dirty="0" smtClean="0"/>
              <a:t>: Collect information on specific skills related 	  to each outcome </a:t>
            </a:r>
            <a:r>
              <a:rPr lang="en-US" sz="2800" i="1" dirty="0" smtClean="0"/>
              <a:t>(Optional - ECO 			  Collection Worksheet)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3</a:t>
            </a:r>
            <a:r>
              <a:rPr lang="en-US" sz="2800" dirty="0" smtClean="0"/>
              <a:t>: Assign AA, IF, F to skills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4</a:t>
            </a:r>
            <a:r>
              <a:rPr lang="en-US" sz="2800" dirty="0" smtClean="0"/>
              <a:t>: Write PLOP </a:t>
            </a:r>
            <a:r>
              <a:rPr lang="en-US" sz="2800" i="1" dirty="0" smtClean="0"/>
              <a:t>(Parent input, Anchor assessment,	</a:t>
            </a:r>
            <a:r>
              <a:rPr lang="en-US" sz="2800" i="1" dirty="0"/>
              <a:t> </a:t>
            </a:r>
            <a:r>
              <a:rPr lang="en-US" sz="2800" i="1" dirty="0" smtClean="0"/>
              <a:t>  Specific skills by AA, IF, F and  ECO rating)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5</a:t>
            </a:r>
            <a:r>
              <a:rPr lang="en-US" sz="2800" i="1" dirty="0" smtClean="0"/>
              <a:t>: Write Annual Goals (Baseline, Standards)</a:t>
            </a:r>
          </a:p>
          <a:p>
            <a:endParaRPr lang="en-US" sz="2800" i="1" dirty="0"/>
          </a:p>
          <a:p>
            <a:r>
              <a:rPr lang="en-US" sz="2800" i="1" dirty="0" smtClean="0"/>
              <a:t>We will debrief between steps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7848600" cy="132556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“You Do” Independent Practice Activity</a:t>
            </a:r>
            <a:b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(Choose a case study file or use your file)</a:t>
            </a:r>
            <a:endParaRPr 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1</a:t>
            </a:r>
            <a:r>
              <a:rPr lang="en-US" sz="2400" dirty="0"/>
              <a:t>: Review all available sources </a:t>
            </a:r>
            <a:r>
              <a:rPr lang="en-US" sz="2400" dirty="0" smtClean="0"/>
              <a:t>of </a:t>
            </a:r>
            <a:r>
              <a:rPr lang="en-US" sz="2400" dirty="0"/>
              <a:t>data</a:t>
            </a:r>
          </a:p>
          <a:p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2</a:t>
            </a:r>
            <a:r>
              <a:rPr lang="en-US" sz="2400" dirty="0"/>
              <a:t>: Collect information on specific skills related 	  to each outcome </a:t>
            </a:r>
            <a:r>
              <a:rPr lang="en-US" sz="2400" i="1" dirty="0"/>
              <a:t>(Optional - ECO 			  Collection Worksheet)</a:t>
            </a:r>
          </a:p>
          <a:p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3</a:t>
            </a:r>
            <a:r>
              <a:rPr lang="en-US" sz="2400" dirty="0"/>
              <a:t>: Assign AA, IF, F to skills</a:t>
            </a:r>
          </a:p>
          <a:p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4</a:t>
            </a:r>
            <a:r>
              <a:rPr lang="en-US" sz="2400" dirty="0"/>
              <a:t>: Write PLOP </a:t>
            </a:r>
            <a:r>
              <a:rPr lang="en-US" sz="2400" i="1" dirty="0"/>
              <a:t>(Parent input, Anchor assessment,	   Specific </a:t>
            </a:r>
            <a:r>
              <a:rPr lang="en-US" sz="2400" i="1" dirty="0" smtClean="0"/>
              <a:t>skills by AA, IF, F and </a:t>
            </a:r>
            <a:r>
              <a:rPr lang="en-US" sz="2400" i="1" dirty="0"/>
              <a:t>ECO rating)</a:t>
            </a:r>
          </a:p>
          <a:p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STEP 5</a:t>
            </a:r>
            <a:r>
              <a:rPr lang="en-US" sz="2400" i="1" dirty="0"/>
              <a:t>: Write Annual Goals (Baseline, Standards)</a:t>
            </a:r>
          </a:p>
        </p:txBody>
      </p:sp>
    </p:spTree>
    <p:extLst>
      <p:ext uri="{BB962C8B-B14F-4D97-AF65-F5344CB8AC3E}">
        <p14:creationId xmlns:p14="http://schemas.microsoft.com/office/powerpoint/2010/main" val="326893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DO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6196405" cy="838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Identify what </a:t>
            </a:r>
            <a:r>
              <a:rPr lang="en-US" sz="4400" dirty="0"/>
              <a:t> </a:t>
            </a:r>
            <a:r>
              <a:rPr lang="en-US" sz="4400" dirty="0" smtClean="0"/>
              <a:t>to collect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6477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Pre-referral and/or Screening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Infant Toddler Program assessments, case notes,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Parent Interview/Questionnaires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Teacher Observation and student information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Anchor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Eligibility Assessments/Report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27227" cy="1143000"/>
          </a:xfrm>
        </p:spPr>
        <p:txBody>
          <a:bodyPr/>
          <a:lstStyle/>
          <a:p>
            <a:r>
              <a:rPr lang="en-US" dirty="0" smtClean="0"/>
              <a:t>I Do -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2" y="1676400"/>
            <a:ext cx="839818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6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60579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4800" y="3276600"/>
            <a:ext cx="1371600" cy="60960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Pre-referral information from the Infant Toddler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831</Words>
  <Application>Microsoft Office PowerPoint</Application>
  <PresentationFormat>On-screen Show (4:3)</PresentationFormat>
  <Paragraphs>150</Paragraphs>
  <Slides>67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Adjacency</vt:lpstr>
      <vt:lpstr>Early Childhood ECO/IEP Training</vt:lpstr>
      <vt:lpstr>Agenda</vt:lpstr>
      <vt:lpstr>Objectives</vt:lpstr>
      <vt:lpstr>Collecting and Summarizing Evidence</vt:lpstr>
      <vt:lpstr>Collecting and Summarizing Evidence</vt:lpstr>
      <vt:lpstr>Collecting and Summarizing Evidence</vt:lpstr>
      <vt:lpstr>I DO - Example</vt:lpstr>
      <vt:lpstr>I Do -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“You Do” Independent Practice Activity  (Choose a case study file or use your file)</vt:lpstr>
    </vt:vector>
  </TitlesOfParts>
  <Company>Idaho State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ECO/IEP Training</dc:title>
  <dc:creator>Shannon Dunstan</dc:creator>
  <cp:lastModifiedBy>Robin Carter</cp:lastModifiedBy>
  <cp:revision>60</cp:revision>
  <cp:lastPrinted>2013-10-22T17:40:15Z</cp:lastPrinted>
  <dcterms:created xsi:type="dcterms:W3CDTF">2013-09-28T21:04:45Z</dcterms:created>
  <dcterms:modified xsi:type="dcterms:W3CDTF">2014-03-14T20:33:06Z</dcterms:modified>
</cp:coreProperties>
</file>